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9" r:id="rId7"/>
    <p:sldId id="260" r:id="rId8"/>
    <p:sldId id="266" r:id="rId9"/>
    <p:sldId id="267" r:id="rId10"/>
    <p:sldId id="261" r:id="rId11"/>
    <p:sldId id="265" r:id="rId12"/>
    <p:sldId id="262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69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2FE523-F86E-28C3-01F0-C3EDAADFDFD4}" v="20" dt="2025-01-21T17:10:48.6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966D7-9B73-4EBE-8568-4AB02282CB7F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A1B32-72CE-4D9F-8BAD-D5FFF3201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8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EA18B-FE80-6A40-B27C-37152FF540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3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D104A-A201-D46F-67F8-EDD1D985F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8CAC69-9FD5-E45C-8739-2F877BF3B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5A128-65D4-166B-1A72-F4849C4D3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3D2B3-8149-4E05-B33C-CA2A04A3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DDADB-9B59-51FD-D730-AED697CF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45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504B6-BACE-2B37-18F6-C15329F17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C9503C-6BB8-9DD0-C912-7597F8A38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98157-6FC2-7379-53AB-CDCD8552E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79251-2B4A-DB5F-3E90-F2DFA6A2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5CFA9-1326-B290-412E-C0F45EA8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8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12B868-536A-59DD-F236-6A35E731F9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20530-A1F3-FAF8-355B-256AF5BF4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0B235-45A4-4130-E33D-08C85C83A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2BC02-7F4E-4EB8-806D-6C18E9733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16FCE-595C-7B61-67C0-05FD8BAE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01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43A0-89FB-38BC-A8B7-714958CA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8BE0C-492D-65BF-1526-5DDED673B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BE81A-2CB3-A052-8785-D16E4BBB1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B8931-FE68-2CB1-DD77-6B2E68498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F3C7A-721C-DA01-3273-CEC50FD1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91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8AB78-351C-42B6-9607-76F01B78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AA7CB-CF10-6313-8377-8E693798B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E8358-DA01-3632-E4AF-0E4837DF1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39DFF-FABB-9F06-28CD-E807F46D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6459B-2C73-D649-0594-376C1D28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9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2FD6-E5BA-AFD6-36DB-353969F2F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07D29-9D75-12E3-23F6-9D6F165FF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F02D0-6830-5944-17AB-BB971FE86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5BDE2F-83A8-B451-1EBA-D86AA8272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CFD31-0C62-F113-3C75-20B340AE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15640-D0CE-3252-DD4D-117589A5F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1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FB2D0-6F0A-4D2D-C99A-F3E697DD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7784-7B81-DD81-71A2-7A3805F8A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49BAB-E57D-8F0C-C565-4F79CC4E5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5FD460-3E9B-6E96-49CA-6AEDCBE54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57B3AC-FE6A-A477-D15F-5D3487D7E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407E76-861C-0F93-279E-CBE15BAA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1E3B0-61BE-F7D8-1C6F-9C03958FD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7CBBEA-C81B-DC0B-0081-C0D2106B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74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32F49-70B4-10A6-1043-9F31A9DF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21921-C36C-2C02-688B-EE02818FB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1F11E3-00FC-E8B1-8C63-3B8E89FCB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8B35C-ABD6-F817-B717-61E3F3CDC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563065-65F9-E22E-3C0D-3D1BB02EE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31C9BA-45A9-9743-A053-573EDC94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4D437-D59E-6BE3-7B5F-1ECCFB24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0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A4237-3230-603B-15EA-77BF62766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8D076-25BE-36AA-009A-794F18A4F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DF35D-C2C0-CD55-B546-5E2D5306B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3CED4-8389-C5D4-E2A9-5E548A96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03560-EFD0-B7C3-6EA1-20975F81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65168-0606-E6DA-E06D-1EB6374A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7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83F2-BF15-69DD-F42A-60719E362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3AAAFD-4A93-4A83-E328-8B2B890DE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DEE82-81EA-3052-B22D-0E39CB49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785A5-B4CA-DF40-5A0A-FCD9DBE0F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02-AE4B-E338-29BE-15245540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B29A5-D402-BCE3-8952-65DC56FAD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3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178735-C303-E8F7-ECA8-DFAABA6F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4F67A-C593-18D4-8F04-DA051B5B0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D317E-FC5F-DBC1-F85F-D8F8A0D58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212112-57D5-2347-95F0-5557ADE5D6F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5F44-8CDA-E004-CDB3-13CA5939A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CACCF-65BB-BCF8-AFDA-CB1AB5E23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6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F82B-AE73-0365-0B10-D00A3B8EF9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97EA7E-E9D3-98E8-89A5-74C8A7AB8F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EE8E8F-4F19-3E36-B11F-D8CB56C0F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970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9677E6-289E-EA51-82A6-E58D4A37DE85}"/>
              </a:ext>
            </a:extLst>
          </p:cNvPr>
          <p:cNvSpPr txBox="1"/>
          <p:nvPr/>
        </p:nvSpPr>
        <p:spPr>
          <a:xfrm>
            <a:off x="2812516" y="4918879"/>
            <a:ext cx="9038108" cy="132343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Overton High School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Thursday, January 23, 2025 - 6:00 PM / OHS Cafeteria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Dr. Reginald Williams, Principal / williamsrr@scsk12.org</a:t>
            </a:r>
          </a:p>
        </p:txBody>
      </p:sp>
      <p:pic>
        <p:nvPicPr>
          <p:cNvPr id="7" name="Picture 6" descr="A blue and grey logo&#10;&#10;Description automatically generated">
            <a:extLst>
              <a:ext uri="{FF2B5EF4-FFF2-40B4-BE49-F238E27FC236}">
                <a16:creationId xmlns:a16="http://schemas.microsoft.com/office/drawing/2014/main" id="{01AAB4AF-41DD-E4BE-0B61-EE935666F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88" b="92127" l="6488" r="92102">
                        <a14:foregroundMark x1="37236" y1="9045" x2="37236" y2="9045"/>
                        <a14:foregroundMark x1="46262" y1="14070" x2="46262" y2="14070"/>
                        <a14:foregroundMark x1="48096" y1="5025" x2="48096" y2="5025"/>
                        <a14:foregroundMark x1="76869" y1="32328" x2="76869" y2="32328"/>
                        <a14:foregroundMark x1="28209" y1="42546" x2="28209" y2="42546"/>
                        <a14:foregroundMark x1="27504" y1="43551" x2="27504" y2="43551"/>
                        <a14:foregroundMark x1="31594" y1="40034" x2="31594" y2="40034"/>
                        <a14:foregroundMark x1="33286" y1="37353" x2="33286" y2="37353"/>
                        <a14:foregroundMark x1="36107" y1="39363" x2="36107" y2="39363"/>
                        <a14:foregroundMark x1="35261" y1="38358" x2="35261" y2="38358"/>
                        <a14:foregroundMark x1="39210" y1="40369" x2="39210" y2="40369"/>
                        <a14:foregroundMark x1="35966" y1="39531" x2="35966" y2="39531"/>
                        <a14:foregroundMark x1="58110" y1="40536" x2="58110" y2="40536"/>
                        <a14:foregroundMark x1="57123" y1="39363" x2="57123" y2="39363"/>
                        <a14:foregroundMark x1="61072" y1="40034" x2="61072" y2="40034"/>
                        <a14:foregroundMark x1="65585" y1="40201" x2="65585" y2="40201"/>
                        <a14:foregroundMark x1="68829" y1="42714" x2="68829" y2="42714"/>
                        <a14:foregroundMark x1="70663" y1="44389" x2="70663" y2="44389"/>
                        <a14:foregroundMark x1="72496" y1="44054" x2="72496" y2="44054"/>
                        <a14:foregroundMark x1="74894" y1="43049" x2="74894" y2="43049"/>
                        <a14:foregroundMark x1="77010" y1="39531" x2="77010" y2="39531"/>
                        <a14:foregroundMark x1="77292" y1="38023" x2="77292" y2="38023"/>
                        <a14:foregroundMark x1="77433" y1="26466" x2="77433" y2="26466"/>
                        <a14:foregroundMark x1="76728" y1="25293" x2="76728" y2="25293"/>
                        <a14:foregroundMark x1="75740" y1="23451" x2="75740" y2="23451"/>
                        <a14:foregroundMark x1="75035" y1="21943" x2="75035" y2="21943"/>
                        <a14:foregroundMark x1="71791" y1="19263" x2="71791" y2="19263"/>
                        <a14:foregroundMark x1="67560" y1="16583" x2="67560" y2="16583"/>
                        <a14:foregroundMark x1="65444" y1="15745" x2="65444" y2="15745"/>
                        <a14:foregroundMark x1="63047" y1="13065" x2="63047" y2="13065"/>
                        <a14:foregroundMark x1="62341" y1="11558" x2="62341" y2="11558"/>
                        <a14:foregroundMark x1="61918" y1="10553" x2="61918" y2="10553"/>
                        <a14:foregroundMark x1="61495" y1="8375" x2="61495" y2="8375"/>
                        <a14:foregroundMark x1="60508" y1="7873" x2="60508" y2="7873"/>
                        <a14:foregroundMark x1="58110" y1="7873" x2="58110" y2="7873"/>
                        <a14:foregroundMark x1="55430" y1="5863" x2="55430" y2="5863"/>
                        <a14:foregroundMark x1="51763" y1="4690" x2="51763" y2="4690"/>
                        <a14:foregroundMark x1="48096" y1="4188" x2="48096" y2="4188"/>
                        <a14:foregroundMark x1="23695" y1="20436" x2="23695" y2="20436"/>
                        <a14:foregroundMark x1="22567" y1="21776" x2="22567" y2="21776"/>
                        <a14:foregroundMark x1="27927" y1="17253" x2="27927" y2="17253"/>
                        <a14:foregroundMark x1="49647" y1="13568" x2="49647" y2="13903"/>
                        <a14:foregroundMark x1="12271" y1="49246" x2="12271" y2="49246"/>
                        <a14:foregroundMark x1="6770" y1="57789" x2="6770" y2="57789"/>
                        <a14:foregroundMark x1="11989" y1="46734" x2="11989" y2="46734"/>
                        <a14:foregroundMark x1="14245" y1="47069" x2="14245" y2="47069"/>
                        <a14:foregroundMark x1="7616" y1="79564" x2="7616" y2="79564"/>
                        <a14:foregroundMark x1="20451" y1="61977" x2="20451" y2="61977"/>
                        <a14:foregroundMark x1="19746" y1="47236" x2="19746" y2="47236"/>
                        <a14:foregroundMark x1="17207" y1="47404" x2="17207" y2="47404"/>
                        <a14:foregroundMark x1="29196" y1="46064" x2="29196" y2="46064"/>
                        <a14:foregroundMark x1="32863" y1="46231" x2="32863" y2="46231"/>
                        <a14:foregroundMark x1="30889" y1="45561" x2="30889" y2="45561"/>
                        <a14:foregroundMark x1="40621" y1="45059" x2="40621" y2="45059"/>
                        <a14:foregroundMark x1="41749" y1="48911" x2="41749" y2="48911"/>
                        <a14:foregroundMark x1="37659" y1="69012" x2="37659" y2="69012"/>
                        <a14:foregroundMark x1="41326" y1="68677" x2="41326" y2="68677"/>
                        <a14:foregroundMark x1="37800" y1="61139" x2="37800" y2="61139"/>
                        <a14:foregroundMark x1="37941" y1="57119" x2="37941" y2="57119"/>
                        <a14:foregroundMark x1="44429" y1="50251" x2="44429" y2="50251"/>
                        <a14:foregroundMark x1="45134" y1="44891" x2="45134" y2="44891"/>
                        <a14:foregroundMark x1="44288" y1="72027" x2="44288" y2="72027"/>
                        <a14:foregroundMark x1="51058" y1="72529" x2="51058" y2="72529"/>
                        <a14:foregroundMark x1="60790" y1="47404" x2="60790" y2="47404"/>
                        <a14:foregroundMark x1="57687" y1="45226" x2="57687" y2="45226"/>
                        <a14:foregroundMark x1="62906" y1="72697" x2="62906" y2="72697"/>
                        <a14:foregroundMark x1="70804" y1="52261" x2="70804" y2="52261"/>
                        <a14:foregroundMark x1="71650" y1="46064" x2="71650" y2="46064"/>
                        <a14:foregroundMark x1="69111" y1="46734" x2="69111" y2="46734"/>
                        <a14:foregroundMark x1="68265" y1="56281" x2="68265" y2="56281"/>
                        <a14:foregroundMark x1="68547" y1="54104" x2="68547" y2="54104"/>
                        <a14:foregroundMark x1="84203" y1="57286" x2="84203" y2="57286"/>
                        <a14:foregroundMark x1="81241" y1="46734" x2="81241" y2="46734"/>
                        <a14:foregroundMark x1="81523" y1="57956" x2="81523" y2="57956"/>
                        <a14:foregroundMark x1="84626" y1="78392" x2="84626" y2="78392"/>
                        <a14:foregroundMark x1="92102" y1="79899" x2="92102" y2="79899"/>
                        <a14:foregroundMark x1="88434" y1="48576" x2="88434" y2="48576"/>
                        <a14:foregroundMark x1="73766" y1="74037" x2="73766" y2="74037"/>
                        <a14:foregroundMark x1="77997" y1="74204" x2="77997" y2="74204"/>
                        <a14:foregroundMark x1="78843" y1="69849" x2="78843" y2="69849"/>
                        <a14:foregroundMark x1="42595" y1="45394" x2="42595" y2="45394"/>
                        <a14:foregroundMark x1="43583" y1="45059" x2="43583" y2="45059"/>
                        <a14:foregroundMark x1="53173" y1="45729" x2="53173" y2="45729"/>
                        <a14:foregroundMark x1="29337" y1="46064" x2="29337" y2="46064"/>
                        <a14:foregroundMark x1="27504" y1="56449" x2="27504" y2="56449"/>
                        <a14:foregroundMark x1="26516" y1="77387" x2="26516" y2="77387"/>
                        <a14:foregroundMark x1="24824" y1="76382" x2="24824" y2="76382"/>
                        <a14:foregroundMark x1="13963" y1="81240" x2="13963" y2="81240"/>
                        <a14:foregroundMark x1="7757" y1="82915" x2="7757" y2="82915"/>
                        <a14:foregroundMark x1="8745" y1="89112" x2="8745" y2="89112"/>
                        <a14:foregroundMark x1="7757" y1="92127" x2="7757" y2="92127"/>
                        <a14:foregroundMark x1="60367" y1="75209" x2="60367" y2="75209"/>
                        <a14:foregroundMark x1="66573" y1="75209" x2="66573" y2="75209"/>
                        <a14:backgroundMark x1="42454" y1="46399" x2="42454" y2="4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8562" y="137845"/>
            <a:ext cx="3918094" cy="329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71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D97D7-0EF7-D71B-FDFD-B9438306F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1C247FC4-B32B-E5B4-46C5-71BBC37A6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21" y="5164664"/>
            <a:ext cx="12210585" cy="169333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1208D7-0C1B-77E3-1F91-DE4BB6976BE3}"/>
              </a:ext>
            </a:extLst>
          </p:cNvPr>
          <p:cNvSpPr/>
          <p:nvPr/>
        </p:nvSpPr>
        <p:spPr>
          <a:xfrm>
            <a:off x="2014954" y="84841"/>
            <a:ext cx="8574490" cy="1015663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 State Letter Grade</a:t>
            </a:r>
          </a:p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(School designation)</a:t>
            </a:r>
          </a:p>
        </p:txBody>
      </p:sp>
      <p:pic>
        <p:nvPicPr>
          <p:cNvPr id="5" name="Picture 4" descr="A table with text and numbers&#10;&#10;Description automatically generated">
            <a:extLst>
              <a:ext uri="{FF2B5EF4-FFF2-40B4-BE49-F238E27FC236}">
                <a16:creationId xmlns:a16="http://schemas.microsoft.com/office/drawing/2014/main" id="{C0D8A737-7511-3E28-AF94-6196E6F94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62" y="1716902"/>
            <a:ext cx="5128604" cy="277999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958E49-3D44-2F84-308A-C7B8568FD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361004"/>
              </p:ext>
            </p:extLst>
          </p:nvPr>
        </p:nvGraphicFramePr>
        <p:xfrm>
          <a:off x="5660375" y="1867664"/>
          <a:ext cx="6023000" cy="2529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05750">
                  <a:extLst>
                    <a:ext uri="{9D8B030D-6E8A-4147-A177-3AD203B41FA5}">
                      <a16:colId xmlns:a16="http://schemas.microsoft.com/office/drawing/2014/main" val="3409932132"/>
                    </a:ext>
                  </a:extLst>
                </a:gridCol>
                <a:gridCol w="1505750">
                  <a:extLst>
                    <a:ext uri="{9D8B030D-6E8A-4147-A177-3AD203B41FA5}">
                      <a16:colId xmlns:a16="http://schemas.microsoft.com/office/drawing/2014/main" val="1139326967"/>
                    </a:ext>
                  </a:extLst>
                </a:gridCol>
                <a:gridCol w="1505750">
                  <a:extLst>
                    <a:ext uri="{9D8B030D-6E8A-4147-A177-3AD203B41FA5}">
                      <a16:colId xmlns:a16="http://schemas.microsoft.com/office/drawing/2014/main" val="2052646027"/>
                    </a:ext>
                  </a:extLst>
                </a:gridCol>
                <a:gridCol w="1505750">
                  <a:extLst>
                    <a:ext uri="{9D8B030D-6E8A-4147-A177-3AD203B41FA5}">
                      <a16:colId xmlns:a16="http://schemas.microsoft.com/office/drawing/2014/main" val="586654508"/>
                    </a:ext>
                  </a:extLst>
                </a:gridCol>
              </a:tblGrid>
              <a:tr h="60215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Letter</a:t>
                      </a:r>
                    </a:p>
                    <a:p>
                      <a:pPr algn="ctr"/>
                      <a:r>
                        <a:rPr lang="en-US" dirty="0"/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MSCS</a:t>
                      </a:r>
                    </a:p>
                    <a:p>
                      <a:pPr algn="ctr"/>
                      <a:r>
                        <a:rPr lang="en-US" dirty="0"/>
                        <a:t>designation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768640"/>
                  </a:ext>
                </a:extLst>
              </a:tr>
              <a:tr h="6021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 Black" panose="020B0A04020102020204" pitchFamily="34" charset="0"/>
                        </a:rPr>
                        <a:t>22-23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 Black" panose="020B0A04020102020204" pitchFamily="34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 Black" panose="020B0A04020102020204" pitchFamily="34" charset="0"/>
                        </a:rPr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 Black" panose="020B0A04020102020204" pitchFamily="34" charset="0"/>
                        </a:rPr>
                        <a:t>Supe</a:t>
                      </a:r>
                    </a:p>
                    <a:p>
                      <a:pPr algn="ctr"/>
                      <a:r>
                        <a:rPr lang="en-US" sz="2800" dirty="0">
                          <a:latin typeface="Arial Black" panose="020B0A04020102020204" pitchFamily="34" charset="0"/>
                        </a:rPr>
                        <a:t>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723626"/>
                  </a:ext>
                </a:extLst>
              </a:tr>
              <a:tr h="6021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 Black" panose="020B0A04020102020204" pitchFamily="34" charset="0"/>
                        </a:rPr>
                        <a:t>23-24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 Black" panose="020B0A04020102020204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 Black" panose="020B0A04020102020204" pitchFamily="34" charset="0"/>
                        </a:rPr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 Black" panose="020B0A04020102020204" pitchFamily="34" charset="0"/>
                        </a:rPr>
                        <a:t>Ignite</a:t>
                      </a:r>
                    </a:p>
                    <a:p>
                      <a:pPr algn="ctr"/>
                      <a:r>
                        <a:rPr lang="en-US" sz="2800" dirty="0">
                          <a:latin typeface="Arial Black" panose="020B0A04020102020204" pitchFamily="34" charset="0"/>
                        </a:rPr>
                        <a:t>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74802"/>
                  </a:ext>
                </a:extLst>
              </a:tr>
            </a:tbl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52B73DFA-5A20-A8C8-3CF1-8F6331A3C562}"/>
              </a:ext>
            </a:extLst>
          </p:cNvPr>
          <p:cNvSpPr/>
          <p:nvPr/>
        </p:nvSpPr>
        <p:spPr>
          <a:xfrm rot="1062731">
            <a:off x="3409422" y="3148553"/>
            <a:ext cx="207390" cy="1979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B390FED-D105-75DF-F15A-E6733C5D0A4D}"/>
              </a:ext>
            </a:extLst>
          </p:cNvPr>
          <p:cNvSpPr/>
          <p:nvPr/>
        </p:nvSpPr>
        <p:spPr>
          <a:xfrm rot="11499974">
            <a:off x="4513932" y="3791147"/>
            <a:ext cx="207390" cy="1979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36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48C4193-FA95-47EC-8D21-A71CF664F26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2906" y="870192"/>
          <a:ext cx="10716556" cy="5681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098">
                  <a:extLst>
                    <a:ext uri="{9D8B030D-6E8A-4147-A177-3AD203B41FA5}">
                      <a16:colId xmlns:a16="http://schemas.microsoft.com/office/drawing/2014/main" val="373249711"/>
                    </a:ext>
                  </a:extLst>
                </a:gridCol>
                <a:gridCol w="1828755">
                  <a:extLst>
                    <a:ext uri="{9D8B030D-6E8A-4147-A177-3AD203B41FA5}">
                      <a16:colId xmlns:a16="http://schemas.microsoft.com/office/drawing/2014/main" val="380525181"/>
                    </a:ext>
                  </a:extLst>
                </a:gridCol>
                <a:gridCol w="841679">
                  <a:extLst>
                    <a:ext uri="{9D8B030D-6E8A-4147-A177-3AD203B41FA5}">
                      <a16:colId xmlns:a16="http://schemas.microsoft.com/office/drawing/2014/main" val="1111629405"/>
                    </a:ext>
                  </a:extLst>
                </a:gridCol>
                <a:gridCol w="1865941">
                  <a:extLst>
                    <a:ext uri="{9D8B030D-6E8A-4147-A177-3AD203B41FA5}">
                      <a16:colId xmlns:a16="http://schemas.microsoft.com/office/drawing/2014/main" val="535853341"/>
                    </a:ext>
                  </a:extLst>
                </a:gridCol>
                <a:gridCol w="1957958">
                  <a:extLst>
                    <a:ext uri="{9D8B030D-6E8A-4147-A177-3AD203B41FA5}">
                      <a16:colId xmlns:a16="http://schemas.microsoft.com/office/drawing/2014/main" val="2558082324"/>
                    </a:ext>
                  </a:extLst>
                </a:gridCol>
                <a:gridCol w="2245125">
                  <a:extLst>
                    <a:ext uri="{9D8B030D-6E8A-4147-A177-3AD203B41FA5}">
                      <a16:colId xmlns:a16="http://schemas.microsoft.com/office/drawing/2014/main" val="1481476108"/>
                    </a:ext>
                  </a:extLst>
                </a:gridCol>
              </a:tblGrid>
              <a:tr h="10791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latin typeface="Amasis MT Pro Black" panose="02040A04050005020304" pitchFamily="18" charset="0"/>
                          <a:cs typeface="Cavolini" panose="03000502040302020204" pitchFamily="66" charset="0"/>
                        </a:rPr>
                        <a:t>EOC Course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Amasis MT Pro Black" panose="02040A04050005020304" pitchFamily="18" charset="0"/>
                          <a:cs typeface="Cavolini" panose="03000502040302020204" pitchFamily="66" charset="0"/>
                        </a:rPr>
                        <a:t>2022-2023</a:t>
                      </a:r>
                    </a:p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Amasis MT Pro Black" panose="02040A04050005020304" pitchFamily="18" charset="0"/>
                          <a:cs typeface="Cavolini" panose="03000502040302020204" pitchFamily="66" charset="0"/>
                        </a:rPr>
                        <a:t>MET+EXCEED</a:t>
                      </a:r>
                    </a:p>
                  </a:txBody>
                  <a:tcPr anchor="ctr"/>
                </a:tc>
                <a:tc rowSpan="11">
                  <a:txBody>
                    <a:bodyPr/>
                    <a:lstStyle/>
                    <a:p>
                      <a:endParaRPr lang="en-US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u="none" strike="noStrike" noProof="0">
                          <a:solidFill>
                            <a:schemeClr val="tx1"/>
                          </a:solidFill>
                          <a:latin typeface="Amasis MT Pro Black" panose="02040A04050005020304" pitchFamily="18" charset="0"/>
                          <a:cs typeface="Cavolini" panose="03000502040302020204" pitchFamily="66" charset="0"/>
                        </a:rPr>
                        <a:t>OHS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u="none" strike="noStrike" noProof="0">
                          <a:solidFill>
                            <a:schemeClr val="tx1"/>
                          </a:solidFill>
                          <a:latin typeface="Amasis MT Pro Black" panose="02040A04050005020304" pitchFamily="18" charset="0"/>
                          <a:cs typeface="Cavolini" panose="03000502040302020204" pitchFamily="66" charset="0"/>
                        </a:rPr>
                        <a:t>2023-2024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u="none" strike="noStrike" noProof="0">
                          <a:solidFill>
                            <a:schemeClr val="tx1"/>
                          </a:solidFill>
                          <a:latin typeface="Amasis MT Pro Black" panose="02040A04050005020304" pitchFamily="18" charset="0"/>
                          <a:cs typeface="Cavolini" panose="03000502040302020204" pitchFamily="66" charset="0"/>
                        </a:rPr>
                        <a:t>AMO</a:t>
                      </a:r>
                      <a:endParaRPr lang="en-US" sz="1800" b="1" i="0" u="none" strike="noStrike" noProof="0">
                        <a:solidFill>
                          <a:schemeClr val="tx1"/>
                        </a:solidFill>
                        <a:latin typeface="Amasis MT Pro Black" panose="02040A04050005020304" pitchFamily="18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u="none" strike="noStrike" noProof="0">
                          <a:solidFill>
                            <a:schemeClr val="tx1"/>
                          </a:solidFill>
                          <a:latin typeface="Amasis MT Pro Black" panose="02040A04050005020304" pitchFamily="18" charset="0"/>
                          <a:cs typeface="Cavolini" panose="03000502040302020204" pitchFamily="66" charset="0"/>
                        </a:rPr>
                        <a:t>OHS 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u="none" strike="noStrike" noProof="0">
                          <a:solidFill>
                            <a:schemeClr val="tx1"/>
                          </a:solidFill>
                          <a:latin typeface="Amasis MT Pro Black" panose="02040A04050005020304" pitchFamily="18" charset="0"/>
                          <a:cs typeface="Cavolini" panose="03000502040302020204" pitchFamily="66" charset="0"/>
                        </a:rPr>
                        <a:t>2023-2024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u="none" strike="noStrike" noProof="0">
                          <a:solidFill>
                            <a:schemeClr val="tx1"/>
                          </a:solidFill>
                          <a:latin typeface="Amasis MT Pro Black" panose="02040A04050005020304" pitchFamily="18" charset="0"/>
                          <a:cs typeface="Cavolini" panose="03000502040302020204" pitchFamily="66" charset="0"/>
                        </a:rPr>
                        <a:t>Double AMO</a:t>
                      </a:r>
                      <a:endParaRPr lang="en-US" sz="1800" b="1" i="0" u="none" strike="noStrike" noProof="0">
                        <a:solidFill>
                          <a:schemeClr val="tx1"/>
                        </a:solidFill>
                        <a:latin typeface="Amasis MT Pro Black" panose="02040A04050005020304" pitchFamily="18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latin typeface="Amasis MT Pro Black" panose="02040A04050005020304" pitchFamily="18" charset="0"/>
                          <a:cs typeface="Cavolini" panose="03000502040302020204" pitchFamily="66" charset="0"/>
                        </a:rPr>
                        <a:t>2023-2024</a:t>
                      </a:r>
                      <a:endParaRPr lang="en-US">
                        <a:latin typeface="Amasis MT Pro Black" panose="02040A04050005020304" pitchFamily="18" charset="0"/>
                        <a:cs typeface="Cavolini" panose="03000502040302020204" pitchFamily="66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Amasis MT Pro Black" panose="02040A04050005020304" pitchFamily="18" charset="0"/>
                          <a:cs typeface="Cavolini" panose="03000502040302020204" pitchFamily="66" charset="0"/>
                        </a:rPr>
                        <a:t># students </a:t>
                      </a:r>
                    </a:p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Amasis MT Pro Black" panose="02040A04050005020304" pitchFamily="18" charset="0"/>
                          <a:cs typeface="Cavolini" panose="03000502040302020204" pitchFamily="66" charset="0"/>
                        </a:rPr>
                        <a:t>For Double AMO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7200953"/>
                  </a:ext>
                </a:extLst>
              </a:tr>
              <a:tr h="643134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highlight>
                            <a:srgbClr val="FFFF00"/>
                          </a:highligh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ENGLISH</a:t>
                      </a:r>
                      <a:endParaRPr lang="en-US" sz="2400" b="1">
                        <a:solidFill>
                          <a:schemeClr val="tx1"/>
                        </a:solidFill>
                        <a:latin typeface="Amasis MT Pro Black" panose="02040A04050005020304" pitchFamily="18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Amasis MT Pro Black"/>
                        <a:cs typeface="Cavolini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1" i="0" u="none" strike="noStrike" noProof="0">
                        <a:solidFill>
                          <a:schemeClr val="tx1"/>
                        </a:solidFill>
                        <a:latin typeface="Amasis MT Pro Black"/>
                        <a:cs typeface="Cavolin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1" i="0" u="none" strike="noStrike" noProof="0">
                        <a:solidFill>
                          <a:schemeClr val="tx1"/>
                        </a:solidFill>
                        <a:latin typeface="Amasis MT Pro Black"/>
                        <a:cs typeface="Cavolin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>
                        <a:solidFill>
                          <a:schemeClr val="tx1"/>
                        </a:solidFill>
                        <a:latin typeface="Amasis MT Pro Black"/>
                        <a:cs typeface="Cavolin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902400"/>
                  </a:ext>
                </a:extLst>
              </a:tr>
              <a:tr h="42612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English I</a:t>
                      </a:r>
                      <a:endParaRPr lang="en-US" b="1">
                        <a:highlight>
                          <a:srgbClr val="FFFF00"/>
                        </a:highlight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16.4%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21.6%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26.9%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masis MT Pro Black" panose="02040A04050005020304" pitchFamily="18" charset="0"/>
                        </a:rPr>
                        <a:t>90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asis MT Pro Black" panose="02040A04050005020304" pitchFamily="18" charset="0"/>
                          <a:ea typeface="+mn-ea"/>
                          <a:cs typeface="Cavolini" panose="03000502040302020204" pitchFamily="66" charset="0"/>
                        </a:rPr>
                        <a:t>students</a:t>
                      </a:r>
                      <a:endParaRPr lang="en-US">
                        <a:latin typeface="Amasis MT Pro Black" panose="02040A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504773"/>
                  </a:ext>
                </a:extLst>
              </a:tr>
              <a:tr h="42612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English II</a:t>
                      </a:r>
                      <a:endParaRPr lang="en-US" b="1">
                        <a:highlight>
                          <a:srgbClr val="FFFF00"/>
                        </a:highlight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32.6%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36.8%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41.0%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masis MT Pro Black" panose="02040A04050005020304" pitchFamily="18" charset="0"/>
                        </a:rPr>
                        <a:t>175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asis MT Pro Black" panose="02040A04050005020304" pitchFamily="18" charset="0"/>
                          <a:ea typeface="+mn-ea"/>
                          <a:cs typeface="Cavolini" panose="03000502040302020204" pitchFamily="66" charset="0"/>
                        </a:rPr>
                        <a:t>students</a:t>
                      </a:r>
                      <a:endParaRPr lang="en-US">
                        <a:latin typeface="Amasis MT Pro Black" panose="02040A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197140"/>
                  </a:ext>
                </a:extLst>
              </a:tr>
              <a:tr h="533280">
                <a:tc>
                  <a:txBody>
                    <a:bodyPr/>
                    <a:lstStyle/>
                    <a:p>
                      <a:pPr algn="ctr"/>
                      <a:endParaRPr lang="en-US" b="1">
                        <a:highlight>
                          <a:srgbClr val="FFFF00"/>
                        </a:highlight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41584"/>
                  </a:ext>
                </a:extLst>
              </a:tr>
              <a:tr h="385453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highlight>
                            <a:srgbClr val="FFFF00"/>
                          </a:highligh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MATH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 Black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masis MT Pro Black"/>
                        <a:ea typeface="+mn-ea"/>
                        <a:cs typeface="Cavolin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022680"/>
                  </a:ext>
                </a:extLst>
              </a:tr>
              <a:tr h="38545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Algebra I</a:t>
                      </a:r>
                      <a:endParaRPr lang="en-US" b="1">
                        <a:highlight>
                          <a:srgbClr val="FFFF00"/>
                        </a:highlight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3.2%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9.2%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15.3%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masis MT Pro Black" panose="02040A04050005020304" pitchFamily="18" charset="0"/>
                        </a:rPr>
                        <a:t>61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asis MT Pro Black" panose="02040A04050005020304" pitchFamily="18" charset="0"/>
                          <a:ea typeface="+mn-ea"/>
                          <a:cs typeface="Cavolini" panose="03000502040302020204" pitchFamily="66" charset="0"/>
                        </a:rPr>
                        <a:t>students</a:t>
                      </a:r>
                      <a:endParaRPr lang="en-US" dirty="0">
                        <a:latin typeface="Amasis MT Pro Black" panose="02040A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760235"/>
                  </a:ext>
                </a:extLst>
              </a:tr>
              <a:tr h="42749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Algebra II</a:t>
                      </a:r>
                      <a:endParaRPr lang="en-US" b="1">
                        <a:highlight>
                          <a:srgbClr val="FFFF00"/>
                        </a:highlight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6.0%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11.9%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17.8%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masis MT Pro Black" panose="02040A04050005020304" pitchFamily="18" charset="0"/>
                        </a:rPr>
                        <a:t>59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asis MT Pro Black" panose="02040A04050005020304" pitchFamily="18" charset="0"/>
                          <a:ea typeface="+mn-ea"/>
                          <a:cs typeface="Cavolini" panose="03000502040302020204" pitchFamily="66" charset="0"/>
                        </a:rPr>
                        <a:t>students</a:t>
                      </a:r>
                      <a:endParaRPr lang="en-US">
                        <a:latin typeface="Amasis MT Pro Black" panose="02040A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155725"/>
                  </a:ext>
                </a:extLst>
              </a:tr>
              <a:tr h="41039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Geometry</a:t>
                      </a:r>
                      <a:endParaRPr lang="en-US" b="1">
                        <a:highlight>
                          <a:srgbClr val="FFFF00"/>
                        </a:highlight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9.3%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14.9%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20.6%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masis MT Pro Black" panose="02040A04050005020304" pitchFamily="18" charset="0"/>
                        </a:rPr>
                        <a:t>91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asis MT Pro Black" panose="02040A04050005020304" pitchFamily="18" charset="0"/>
                          <a:ea typeface="+mn-ea"/>
                          <a:cs typeface="Cavolini" panose="03000502040302020204" pitchFamily="66" charset="0"/>
                        </a:rPr>
                        <a:t>students</a:t>
                      </a:r>
                      <a:endParaRPr lang="en-US">
                        <a:latin typeface="Amasis MT Pro Black" panose="02040A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696920"/>
                  </a:ext>
                </a:extLst>
              </a:tr>
              <a:tr h="492183">
                <a:tc>
                  <a:txBody>
                    <a:bodyPr/>
                    <a:lstStyle/>
                    <a:p>
                      <a:pPr algn="ctr"/>
                      <a:endParaRPr lang="en-US" b="1">
                        <a:highlight>
                          <a:srgbClr val="FFFF00"/>
                        </a:highlight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204150"/>
                  </a:ext>
                </a:extLst>
              </a:tr>
              <a:tr h="472291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highlight>
                            <a:srgbClr val="FFFF00"/>
                          </a:highlight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BIOLOGY</a:t>
                      </a:r>
                      <a:endParaRPr lang="en-US" b="1">
                        <a:highlight>
                          <a:srgbClr val="FFFF00"/>
                        </a:highlight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19.5%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24.6%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 Black"/>
                        </a:rPr>
                        <a:t>29.6%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masis MT Pro Black" panose="02040A04050005020304" pitchFamily="18" charset="0"/>
                        </a:rPr>
                        <a:t>110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asis MT Pro Black" panose="02040A04050005020304" pitchFamily="18" charset="0"/>
                          <a:ea typeface="+mn-ea"/>
                          <a:cs typeface="Cavolini" panose="03000502040302020204" pitchFamily="66" charset="0"/>
                        </a:rPr>
                        <a:t>students</a:t>
                      </a:r>
                      <a:endParaRPr lang="en-US" dirty="0">
                        <a:latin typeface="Amasis MT Pro Black" panose="02040A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79696"/>
                  </a:ext>
                </a:extLst>
              </a:tr>
            </a:tbl>
          </a:graphicData>
        </a:graphic>
      </p:graphicFrame>
      <p:pic>
        <p:nvPicPr>
          <p:cNvPr id="3" name="Picture 4">
            <a:extLst>
              <a:ext uri="{FF2B5EF4-FFF2-40B4-BE49-F238E27FC236}">
                <a16:creationId xmlns:a16="http://schemas.microsoft.com/office/drawing/2014/main" id="{7436A5B1-4CA2-4172-98C8-A263F4619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10" y="-34512"/>
            <a:ext cx="912992" cy="912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EAC7D-8D95-4027-825A-952C4BF5C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684" y="0"/>
            <a:ext cx="1389638" cy="843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BF997B2-5E9A-4B8A-90B8-983DBE51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565" y="196617"/>
            <a:ext cx="7332955" cy="647351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latin typeface="Cavolini"/>
                <a:cs typeface="Cavolini"/>
              </a:rPr>
              <a:t>2023-2024 AMO Goals</a:t>
            </a:r>
          </a:p>
        </p:txBody>
      </p:sp>
    </p:spTree>
    <p:extLst>
      <p:ext uri="{BB962C8B-B14F-4D97-AF65-F5344CB8AC3E}">
        <p14:creationId xmlns:p14="http://schemas.microsoft.com/office/powerpoint/2010/main" val="286593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C8EA0-A579-C016-9119-DAD7E07E0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D2FA6A37-A694-6489-2AA4-FDB6B8201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" y="-1034"/>
            <a:ext cx="12164122" cy="169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EC0C1-FF12-046C-8912-F89782D71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12191999" cy="895264"/>
          </a:xfrm>
          <a:solidFill>
            <a:schemeClr val="bg1">
              <a:alpha val="58834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College &amp; Career Readiness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51B93A-F51A-42BA-C5F7-812BFEE4A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319217"/>
              </p:ext>
            </p:extLst>
          </p:nvPr>
        </p:nvGraphicFramePr>
        <p:xfrm>
          <a:off x="1455046" y="2423160"/>
          <a:ext cx="9253116" cy="201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626558">
                  <a:extLst>
                    <a:ext uri="{9D8B030D-6E8A-4147-A177-3AD203B41FA5}">
                      <a16:colId xmlns:a16="http://schemas.microsoft.com/office/drawing/2014/main" val="3934758601"/>
                    </a:ext>
                  </a:extLst>
                </a:gridCol>
                <a:gridCol w="4626558">
                  <a:extLst>
                    <a:ext uri="{9D8B030D-6E8A-4147-A177-3AD203B41FA5}">
                      <a16:colId xmlns:a16="http://schemas.microsoft.com/office/drawing/2014/main" val="456029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2022-2023</a:t>
                      </a:r>
                      <a:endParaRPr lang="en-US" sz="6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2023-2024</a:t>
                      </a:r>
                      <a:endParaRPr lang="en-US" sz="6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20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Arial Black" panose="020B0A040201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Arial Black" panose="020B0A040201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302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144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CD023-953E-71F9-CC57-3FF5EDAC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6D1326BC-41EB-ABC1-A7D6-2F697FD1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" y="-1034"/>
            <a:ext cx="12164122" cy="169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B00109-405A-3E8F-FCFF-1A7EF75CE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12191999" cy="895264"/>
          </a:xfrm>
          <a:solidFill>
            <a:schemeClr val="bg1">
              <a:alpha val="58834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Ready Graduate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56A9699-0ADC-71CA-AEAF-4D625ED1B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371653"/>
              </p:ext>
            </p:extLst>
          </p:nvPr>
        </p:nvGraphicFramePr>
        <p:xfrm>
          <a:off x="1455046" y="2423160"/>
          <a:ext cx="9253116" cy="201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26558">
                  <a:extLst>
                    <a:ext uri="{9D8B030D-6E8A-4147-A177-3AD203B41FA5}">
                      <a16:colId xmlns:a16="http://schemas.microsoft.com/office/drawing/2014/main" val="3934758601"/>
                    </a:ext>
                  </a:extLst>
                </a:gridCol>
                <a:gridCol w="4626558">
                  <a:extLst>
                    <a:ext uri="{9D8B030D-6E8A-4147-A177-3AD203B41FA5}">
                      <a16:colId xmlns:a16="http://schemas.microsoft.com/office/drawing/2014/main" val="456029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2022-2023</a:t>
                      </a:r>
                      <a:endParaRPr lang="en-US" sz="6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2023-2024</a:t>
                      </a:r>
                      <a:endParaRPr lang="en-US" sz="6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20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25.9%</a:t>
                      </a:r>
                      <a:endParaRPr lang="en-US" sz="6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29.5%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302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646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9F384-7D5F-5D00-4B93-04853091E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7F067243-5204-163D-89CC-1EFB3FEE9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" y="-1034"/>
            <a:ext cx="12164122" cy="169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F1E25-CC9D-B4A9-F081-6A9DEA1A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12191999" cy="895264"/>
          </a:xfrm>
          <a:solidFill>
            <a:schemeClr val="bg1">
              <a:alpha val="58834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Graduation Rate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1BE4F4-DE8F-3C49-710C-2B44DC0BA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333242"/>
              </p:ext>
            </p:extLst>
          </p:nvPr>
        </p:nvGraphicFramePr>
        <p:xfrm>
          <a:off x="1455046" y="2423160"/>
          <a:ext cx="9253116" cy="2743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26558">
                  <a:extLst>
                    <a:ext uri="{9D8B030D-6E8A-4147-A177-3AD203B41FA5}">
                      <a16:colId xmlns:a16="http://schemas.microsoft.com/office/drawing/2014/main" val="3934758601"/>
                    </a:ext>
                  </a:extLst>
                </a:gridCol>
                <a:gridCol w="4626558">
                  <a:extLst>
                    <a:ext uri="{9D8B030D-6E8A-4147-A177-3AD203B41FA5}">
                      <a16:colId xmlns:a16="http://schemas.microsoft.com/office/drawing/2014/main" val="456029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2022-2023</a:t>
                      </a:r>
                      <a:endParaRPr lang="en-US" sz="6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2023-2024</a:t>
                      </a:r>
                      <a:endParaRPr lang="en-US" sz="6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20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76.0%</a:t>
                      </a:r>
                      <a:endParaRPr lang="en-US" sz="6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83.5%</a:t>
                      </a:r>
                    </a:p>
                    <a:p>
                      <a:pPr algn="ctr"/>
                      <a:r>
                        <a:rPr lang="en-US" sz="2400" dirty="0"/>
                        <a:t>Met </a:t>
                      </a:r>
                    </a:p>
                    <a:p>
                      <a:pPr algn="ctr"/>
                      <a:r>
                        <a:rPr lang="en-US" sz="2400" dirty="0"/>
                        <a:t>Double AMO</a:t>
                      </a:r>
                      <a:endParaRPr lang="en-US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302919"/>
                  </a:ext>
                </a:extLst>
              </a:tr>
            </a:tbl>
          </a:graphicData>
        </a:graphic>
      </p:graphicFrame>
      <p:sp>
        <p:nvSpPr>
          <p:cNvPr id="5" name="Star: 5 Points 4">
            <a:extLst>
              <a:ext uri="{FF2B5EF4-FFF2-40B4-BE49-F238E27FC236}">
                <a16:creationId xmlns:a16="http://schemas.microsoft.com/office/drawing/2014/main" id="{D8DFD414-E0B1-9B8F-07C2-0BBC7F9F013A}"/>
              </a:ext>
            </a:extLst>
          </p:cNvPr>
          <p:cNvSpPr/>
          <p:nvPr/>
        </p:nvSpPr>
        <p:spPr>
          <a:xfrm rot="20265964">
            <a:off x="9762402" y="3404381"/>
            <a:ext cx="844062" cy="703385"/>
          </a:xfrm>
          <a:prstGeom prst="star5">
            <a:avLst/>
          </a:prstGeom>
          <a:solidFill>
            <a:srgbClr val="FFC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96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B856F-BD64-62F9-8165-F4EF89E38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7A37A972-D6BC-5450-69C8-1EFD61CC7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" y="-1034"/>
            <a:ext cx="12164122" cy="169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FBA458-D351-9426-1D1F-84E2E722E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12191999" cy="895264"/>
          </a:xfrm>
          <a:solidFill>
            <a:schemeClr val="bg1">
              <a:alpha val="58834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ACT </a:t>
            </a:r>
          </a:p>
        </p:txBody>
      </p:sp>
      <p:pic>
        <p:nvPicPr>
          <p:cNvPr id="7" name="Picture 6" descr="A graph of a graph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10A2329C-26BA-FF58-FE80-4EF32DF9A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5" y="1692302"/>
            <a:ext cx="5647589" cy="5143652"/>
          </a:xfrm>
          <a:prstGeom prst="rect">
            <a:avLst/>
          </a:prstGeom>
        </p:spPr>
      </p:pic>
      <p:pic>
        <p:nvPicPr>
          <p:cNvPr id="9" name="Picture 8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0E442AAB-4889-709A-D2C0-13B588D43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85" y="1692302"/>
            <a:ext cx="5785580" cy="519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8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3E4F0-A8B3-1FA1-B45D-8B4312691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FD016E-8AA1-551C-36E1-60391AEB4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843" y="-156233"/>
            <a:ext cx="3516574" cy="701423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A2494A7-FA69-3D77-C589-516D7C572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376" y="3627819"/>
            <a:ext cx="7306056" cy="2014029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C00000"/>
                </a:solidFill>
                <a:latin typeface="Arial Black" panose="020B0A04020102020204" pitchFamily="34" charset="0"/>
              </a:rPr>
              <a:t>Focus</a:t>
            </a:r>
            <a:br>
              <a:rPr lang="en-US" sz="80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8000" dirty="0">
                <a:solidFill>
                  <a:srgbClr val="C00000"/>
                </a:solidFill>
                <a:latin typeface="Arial Black" panose="020B0A04020102020204" pitchFamily="34" charset="0"/>
              </a:rPr>
              <a:t>for</a:t>
            </a:r>
            <a:br>
              <a:rPr lang="en-US" sz="80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8000" dirty="0">
                <a:solidFill>
                  <a:srgbClr val="C00000"/>
                </a:solidFill>
                <a:latin typeface="Arial Black" panose="020B0A04020102020204" pitchFamily="34" charset="0"/>
              </a:rPr>
              <a:t>the Spring 2025</a:t>
            </a:r>
          </a:p>
        </p:txBody>
      </p:sp>
    </p:spTree>
    <p:extLst>
      <p:ext uri="{BB962C8B-B14F-4D97-AF65-F5344CB8AC3E}">
        <p14:creationId xmlns:p14="http://schemas.microsoft.com/office/powerpoint/2010/main" val="3178577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8600E-03C8-6E4C-FC92-AF4E95DCA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98EF0-F03D-5302-1A6E-29DC29100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9154E-BDC6-0DB3-B439-DAD28A286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5"/>
            <a:ext cx="12187207" cy="68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39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F82B-AE73-0365-0B10-D00A3B8EF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426993"/>
            <a:ext cx="9144000" cy="106670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Wednesday, January 29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97EA7E-E9D3-98E8-89A5-74C8A7AB8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5348" y="2873328"/>
            <a:ext cx="8441739" cy="318662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600" b="1" dirty="0">
              <a:solidFill>
                <a:schemeClr val="tx2"/>
              </a:solidFill>
            </a:endParaRPr>
          </a:p>
          <a:p>
            <a:r>
              <a:rPr lang="en-US" sz="6600" b="1" dirty="0">
                <a:solidFill>
                  <a:schemeClr val="tx2"/>
                </a:solidFill>
              </a:rPr>
              <a:t>State of the District</a:t>
            </a:r>
          </a:p>
          <a:p>
            <a:r>
              <a:rPr lang="en-US" sz="3600" b="1" dirty="0">
                <a:solidFill>
                  <a:schemeClr val="tx2"/>
                </a:solidFill>
              </a:rPr>
              <a:t>Brunch and Learn 12:30pm – 2:00pm</a:t>
            </a:r>
          </a:p>
          <a:p>
            <a:r>
              <a:rPr lang="en-US" sz="3600" b="1" i="1" dirty="0">
                <a:solidFill>
                  <a:srgbClr val="C00000"/>
                </a:solidFill>
              </a:rPr>
              <a:t>Streamed Live</a:t>
            </a:r>
          </a:p>
        </p:txBody>
      </p:sp>
      <p:pic>
        <p:nvPicPr>
          <p:cNvPr id="13" name="Picture 12" descr="A blue rectangle with text on it&#10;&#10;Description automatically generated">
            <a:extLst>
              <a:ext uri="{FF2B5EF4-FFF2-40B4-BE49-F238E27FC236}">
                <a16:creationId xmlns:a16="http://schemas.microsoft.com/office/drawing/2014/main" id="{64B05851-B712-7D71-139D-774CCDFCF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60296">
            <a:off x="5015496" y="-814009"/>
            <a:ext cx="5601444" cy="4479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10D13-0D25-955E-4698-3F051354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646" y="-8627"/>
            <a:ext cx="3574084" cy="700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F82B-AE73-0365-0B10-D00A3B8EF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" y="1027862"/>
            <a:ext cx="9144000" cy="1066704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C00000"/>
                </a:solidFill>
              </a:rPr>
            </a:br>
            <a:br>
              <a:rPr lang="en-US" b="1" dirty="0">
                <a:solidFill>
                  <a:srgbClr val="C00000"/>
                </a:solidFill>
              </a:rPr>
            </a:b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STATE OF THE SCHOOLS</a:t>
            </a:r>
            <a:br>
              <a:rPr lang="en-US" b="1" dirty="0"/>
            </a:br>
            <a:r>
              <a:rPr lang="en-US" b="1" dirty="0"/>
              <a:t>Overton HS</a:t>
            </a:r>
            <a:br>
              <a:rPr lang="en-US" b="1" dirty="0"/>
            </a:br>
            <a:r>
              <a:rPr lang="en-US" sz="5000" b="1" dirty="0">
                <a:solidFill>
                  <a:srgbClr val="002060"/>
                </a:solidFill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97EA7E-E9D3-98E8-89A5-74C8A7AB8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162" y="1407059"/>
            <a:ext cx="8578267" cy="556981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   </a:t>
            </a:r>
          </a:p>
          <a:p>
            <a:r>
              <a:rPr lang="en-US" b="1" dirty="0">
                <a:solidFill>
                  <a:srgbClr val="C00000"/>
                </a:solidFill>
              </a:rPr>
              <a:t>Welcome</a:t>
            </a:r>
          </a:p>
          <a:p>
            <a:r>
              <a:rPr lang="en-US" b="1" dirty="0">
                <a:solidFill>
                  <a:srgbClr val="C00000"/>
                </a:solidFill>
              </a:rPr>
              <a:t>Overview of Goals for SY24-25</a:t>
            </a:r>
            <a:endParaRPr lang="en-US" b="1" i="0" dirty="0">
              <a:solidFill>
                <a:srgbClr val="C00000"/>
              </a:solidFill>
              <a:effectLst/>
            </a:endParaRPr>
          </a:p>
          <a:p>
            <a:r>
              <a:rPr lang="en-US" b="1" i="0" dirty="0">
                <a:solidFill>
                  <a:srgbClr val="002060"/>
                </a:solidFill>
                <a:effectLst/>
              </a:rPr>
              <a:t>Data to </a:t>
            </a:r>
            <a:r>
              <a:rPr lang="en-US" b="1" dirty="0">
                <a:solidFill>
                  <a:srgbClr val="002060"/>
                </a:solidFill>
              </a:rPr>
              <a:t>H</a:t>
            </a:r>
            <a:r>
              <a:rPr lang="en-US" b="1" i="0" dirty="0">
                <a:solidFill>
                  <a:srgbClr val="002060"/>
                </a:solidFill>
                <a:effectLst/>
              </a:rPr>
              <a:t>ighlight </a:t>
            </a:r>
            <a:endParaRPr lang="en-US" b="0" i="0" dirty="0">
              <a:solidFill>
                <a:srgbClr val="002060"/>
              </a:solidFill>
              <a:effectLst/>
            </a:endParaRPr>
          </a:p>
          <a:p>
            <a:r>
              <a:rPr lang="en-US" b="0" i="0" dirty="0">
                <a:solidFill>
                  <a:srgbClr val="002060"/>
                </a:solidFill>
                <a:effectLst/>
              </a:rPr>
              <a:t>Student Enrollment &amp; Demographics Data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r>
              <a:rPr lang="en-US" b="0" i="0" dirty="0">
                <a:solidFill>
                  <a:srgbClr val="002060"/>
                </a:solidFill>
                <a:effectLst/>
              </a:rPr>
              <a:t>C.O.M.E. to Win/Attendance data</a:t>
            </a:r>
          </a:p>
          <a:p>
            <a:r>
              <a:rPr lang="en-US" b="0" i="0" dirty="0">
                <a:solidFill>
                  <a:srgbClr val="002060"/>
                </a:solidFill>
                <a:effectLst/>
              </a:rPr>
              <a:t>TVAAS</a:t>
            </a:r>
          </a:p>
          <a:p>
            <a:r>
              <a:rPr lang="en-US" dirty="0">
                <a:solidFill>
                  <a:srgbClr val="002060"/>
                </a:solidFill>
              </a:rPr>
              <a:t>School Letter Grade/School Designation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r>
              <a:rPr lang="en-US" dirty="0">
                <a:solidFill>
                  <a:srgbClr val="002060"/>
                </a:solidFill>
              </a:rPr>
              <a:t>2024 TCAP data and 2025 TCAP/AMO goals</a:t>
            </a:r>
          </a:p>
          <a:p>
            <a:r>
              <a:rPr lang="en-US" b="0" i="0" dirty="0">
                <a:solidFill>
                  <a:srgbClr val="002060"/>
                </a:solidFill>
                <a:effectLst/>
              </a:rPr>
              <a:t>2024 CCR/Ready Grad</a:t>
            </a:r>
            <a:r>
              <a:rPr lang="en-US" dirty="0">
                <a:solidFill>
                  <a:srgbClr val="002060"/>
                </a:solidFill>
              </a:rPr>
              <a:t>uate/Graduation Data</a:t>
            </a:r>
          </a:p>
          <a:p>
            <a:r>
              <a:rPr lang="en-US" dirty="0">
                <a:solidFill>
                  <a:srgbClr val="002060"/>
                </a:solidFill>
              </a:rPr>
              <a:t>2024 ACT data</a:t>
            </a:r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Foci for Spring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2EF23-1288-4E9A-0742-9FC99937A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843" y="-156233"/>
            <a:ext cx="3516574" cy="701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12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A8B6B3C9-431F-80CA-5C5D-FF5ED9A7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" y="-1034"/>
            <a:ext cx="12164122" cy="169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7F0CE0-1361-5D11-F660-5DFD9A13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12191999" cy="895264"/>
          </a:xfrm>
          <a:solidFill>
            <a:schemeClr val="bg1">
              <a:alpha val="58834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TSIP Goals for 2024-2025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141DC8-0406-94E6-7EFB-F559194B5CC7}"/>
              </a:ext>
            </a:extLst>
          </p:cNvPr>
          <p:cNvSpPr/>
          <p:nvPr/>
        </p:nvSpPr>
        <p:spPr>
          <a:xfrm>
            <a:off x="305311" y="1742660"/>
            <a:ext cx="11552586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Math and English Language Arts Goals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599C48-BC36-FAE2-BF0B-0F39797D5B5F}"/>
              </a:ext>
            </a:extLst>
          </p:cNvPr>
          <p:cNvSpPr txBox="1"/>
          <p:nvPr/>
        </p:nvSpPr>
        <p:spPr>
          <a:xfrm>
            <a:off x="-457" y="2716348"/>
            <a:ext cx="11740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Goal 1</a:t>
            </a:r>
            <a:r>
              <a:rPr lang="en-US" sz="3600" dirty="0"/>
              <a:t>: OHS will increase proficiency rates in </a:t>
            </a:r>
            <a:r>
              <a:rPr lang="en-US" sz="3600" b="1" dirty="0">
                <a:highlight>
                  <a:srgbClr val="FFFF00"/>
                </a:highlight>
              </a:rPr>
              <a:t>ELA</a:t>
            </a:r>
            <a:r>
              <a:rPr lang="en-US" sz="3600" dirty="0"/>
              <a:t> from 32.7% in 2023-2024 to </a:t>
            </a:r>
            <a:r>
              <a:rPr lang="en-US" sz="3600" b="1" dirty="0">
                <a:solidFill>
                  <a:srgbClr val="C00000"/>
                </a:solidFill>
              </a:rPr>
              <a:t>35.7% or higher </a:t>
            </a:r>
            <a:r>
              <a:rPr lang="en-US" sz="3600" dirty="0"/>
              <a:t>in 2024-2025.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851CB8-29BB-D278-EBB7-F22E7FF17720}"/>
              </a:ext>
            </a:extLst>
          </p:cNvPr>
          <p:cNvSpPr txBox="1"/>
          <p:nvPr/>
        </p:nvSpPr>
        <p:spPr>
          <a:xfrm>
            <a:off x="-457" y="4136599"/>
            <a:ext cx="11740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Goal 2</a:t>
            </a:r>
            <a:r>
              <a:rPr lang="en-US" sz="3600" dirty="0"/>
              <a:t>: OHS will increase proficiency rates in </a:t>
            </a:r>
            <a:r>
              <a:rPr lang="en-US" sz="3600" b="1" dirty="0">
                <a:highlight>
                  <a:srgbClr val="FFFF00"/>
                </a:highlight>
              </a:rPr>
              <a:t>Math</a:t>
            </a:r>
            <a:r>
              <a:rPr lang="en-US" sz="3600" dirty="0"/>
              <a:t> from 9.8% in 2023-2024 to </a:t>
            </a:r>
            <a:r>
              <a:rPr lang="en-US" sz="3600" b="1" dirty="0">
                <a:solidFill>
                  <a:srgbClr val="C00000"/>
                </a:solidFill>
              </a:rPr>
              <a:t>12.8% or higher </a:t>
            </a:r>
            <a:r>
              <a:rPr lang="en-US" sz="3600" dirty="0"/>
              <a:t>in 2024-2025.</a:t>
            </a:r>
          </a:p>
        </p:txBody>
      </p:sp>
    </p:spTree>
    <p:extLst>
      <p:ext uri="{BB962C8B-B14F-4D97-AF65-F5344CB8AC3E}">
        <p14:creationId xmlns:p14="http://schemas.microsoft.com/office/powerpoint/2010/main" val="2473270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9AF0C-464A-5B38-D344-5DD2ECE80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1E7D5DB8-4666-5EBB-5729-D0C59D80D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" y="-1034"/>
            <a:ext cx="12164122" cy="169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3AC65B-9618-7ACF-A714-A8D63C253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12191999" cy="895264"/>
          </a:xfrm>
          <a:solidFill>
            <a:schemeClr val="bg1">
              <a:alpha val="58834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TSIP Goals for 2024-2025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F62BDB-A11E-32CD-EDE3-0F9F0D87F4A5}"/>
              </a:ext>
            </a:extLst>
          </p:cNvPr>
          <p:cNvSpPr/>
          <p:nvPr/>
        </p:nvSpPr>
        <p:spPr>
          <a:xfrm>
            <a:off x="1412894" y="1742660"/>
            <a:ext cx="9337429" cy="12926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College &amp; Career Readiness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(ACT, Ready Graduate, EPSO’s, CTE/Concentrators &amp; Graduation Rate)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3F8E6B-38DE-3897-4BBA-8C35B774948B}"/>
              </a:ext>
            </a:extLst>
          </p:cNvPr>
          <p:cNvSpPr txBox="1"/>
          <p:nvPr/>
        </p:nvSpPr>
        <p:spPr>
          <a:xfrm>
            <a:off x="-457" y="3489184"/>
            <a:ext cx="11740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Goal 3</a:t>
            </a:r>
            <a:r>
              <a:rPr lang="en-US" sz="3600" dirty="0"/>
              <a:t>: OHS will increase the percent of students meeting </a:t>
            </a:r>
            <a:r>
              <a:rPr lang="en-US" sz="3600" dirty="0">
                <a:highlight>
                  <a:srgbClr val="FFFF00"/>
                </a:highlight>
              </a:rPr>
              <a:t>Ready Graduate Status from </a:t>
            </a:r>
            <a:r>
              <a:rPr lang="en-US" sz="3600" dirty="0"/>
              <a:t>11.3% in 2023-2024 to </a:t>
            </a:r>
            <a:r>
              <a:rPr lang="en-US" sz="3600" b="1" dirty="0">
                <a:solidFill>
                  <a:srgbClr val="C00000"/>
                </a:solidFill>
              </a:rPr>
              <a:t>14.3% or higher </a:t>
            </a:r>
            <a:r>
              <a:rPr lang="en-US" sz="3600" dirty="0"/>
              <a:t>in 2024-2025.</a:t>
            </a:r>
          </a:p>
        </p:txBody>
      </p:sp>
    </p:spTree>
    <p:extLst>
      <p:ext uri="{BB962C8B-B14F-4D97-AF65-F5344CB8AC3E}">
        <p14:creationId xmlns:p14="http://schemas.microsoft.com/office/powerpoint/2010/main" val="153350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C9557-D11E-60F6-104C-94B6B328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D5BE50E9-490B-D512-EC8C-1CBECC4C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" y="-1034"/>
            <a:ext cx="12164122" cy="169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F0E01-5D83-68B8-2EE2-A9014508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12191999" cy="895264"/>
          </a:xfrm>
          <a:solidFill>
            <a:schemeClr val="bg1">
              <a:alpha val="58834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TSIP Goals for 2024-2025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D91342-BB36-7CE3-067D-CCD217A9CE02}"/>
              </a:ext>
            </a:extLst>
          </p:cNvPr>
          <p:cNvSpPr/>
          <p:nvPr/>
        </p:nvSpPr>
        <p:spPr>
          <a:xfrm>
            <a:off x="2945300" y="1742660"/>
            <a:ext cx="6272615" cy="12926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Climate and Access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(ESL, Chronic Absenteeism, and Discipline)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6B5C3-F86A-0609-921D-1C7657B4E011}"/>
              </a:ext>
            </a:extLst>
          </p:cNvPr>
          <p:cNvSpPr txBox="1"/>
          <p:nvPr/>
        </p:nvSpPr>
        <p:spPr>
          <a:xfrm>
            <a:off x="-457" y="3489184"/>
            <a:ext cx="11740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Goal 4</a:t>
            </a:r>
            <a:r>
              <a:rPr lang="en-US" sz="3600" dirty="0"/>
              <a:t>: OHS will decrease </a:t>
            </a:r>
            <a:r>
              <a:rPr lang="en-US" sz="3600" dirty="0">
                <a:highlight>
                  <a:srgbClr val="FFFF00"/>
                </a:highlight>
              </a:rPr>
              <a:t>chronic absenteeism </a:t>
            </a:r>
            <a:r>
              <a:rPr lang="en-US" sz="3600" dirty="0"/>
              <a:t>rates from 38.0% in 2023-2024 to </a:t>
            </a:r>
            <a:r>
              <a:rPr lang="en-US" sz="3600" b="1" dirty="0">
                <a:solidFill>
                  <a:srgbClr val="C00000"/>
                </a:solidFill>
              </a:rPr>
              <a:t>35.0% or lower </a:t>
            </a:r>
            <a:r>
              <a:rPr lang="en-US" sz="3600" dirty="0"/>
              <a:t>in 2024-2025.</a:t>
            </a:r>
          </a:p>
        </p:txBody>
      </p:sp>
    </p:spTree>
    <p:extLst>
      <p:ext uri="{BB962C8B-B14F-4D97-AF65-F5344CB8AC3E}">
        <p14:creationId xmlns:p14="http://schemas.microsoft.com/office/powerpoint/2010/main" val="3709699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ollage of a child&#10;&#10;Description automatically generated">
            <a:extLst>
              <a:ext uri="{FF2B5EF4-FFF2-40B4-BE49-F238E27FC236}">
                <a16:creationId xmlns:a16="http://schemas.microsoft.com/office/drawing/2014/main" id="{AAD99E0F-7C2A-A4F0-DD21-0E88757A4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" y="1419"/>
            <a:ext cx="3424183" cy="686299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67849-55A0-C6BA-FA0C-8B2A6C61D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6" y="958"/>
            <a:ext cx="3430311" cy="6851290"/>
          </a:xfrm>
          <a:prstGeom prst="rect">
            <a:avLst/>
          </a:prstGeom>
        </p:spPr>
      </p:pic>
      <p:pic>
        <p:nvPicPr>
          <p:cNvPr id="6" name="Picture 5" descr="A blue and grey logo&#10;&#10;Description automatically generated">
            <a:extLst>
              <a:ext uri="{FF2B5EF4-FFF2-40B4-BE49-F238E27FC236}">
                <a16:creationId xmlns:a16="http://schemas.microsoft.com/office/drawing/2014/main" id="{7F2EE55C-2272-DD3D-87FC-C0E678B56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24" b="89975" l="5436" r="93276">
                        <a14:foregroundMark x1="8870" y1="72932" x2="8870" y2="72932"/>
                        <a14:foregroundMark x1="13162" y1="57393" x2="13162" y2="57393"/>
                        <a14:foregroundMark x1="5722" y1="58396" x2="5722" y2="58396"/>
                        <a14:foregroundMark x1="5579" y1="22807" x2="5579" y2="22807"/>
                        <a14:foregroundMark x1="21602" y1="40100" x2="21602" y2="40100"/>
                        <a14:foregroundMark x1="44921" y1="38346" x2="44921" y2="38346"/>
                        <a14:foregroundMark x1="61230" y1="40602" x2="61230" y2="40602"/>
                        <a14:foregroundMark x1="70959" y1="41604" x2="70959" y2="41604"/>
                        <a14:foregroundMark x1="83977" y1="44612" x2="83977" y2="44612"/>
                        <a14:foregroundMark x1="89127" y1="77945" x2="89127" y2="77945"/>
                        <a14:foregroundMark x1="90558" y1="71930" x2="90558" y2="71930"/>
                        <a14:foregroundMark x1="33047" y1="57895" x2="33047" y2="57895"/>
                        <a14:foregroundMark x1="30329" y1="58145" x2="30329" y2="58145"/>
                        <a14:foregroundMark x1="6438" y1="67669" x2="6438" y2="67669"/>
                        <a14:foregroundMark x1="81259" y1="18296" x2="81259" y2="18296"/>
                        <a14:foregroundMark x1="90415" y1="20551" x2="90415" y2="20551"/>
                        <a14:foregroundMark x1="93276" y1="68672" x2="93276" y2="68672"/>
                        <a14:foregroundMark x1="49928" y1="60652" x2="49928" y2="60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094" y="3858476"/>
            <a:ext cx="2013365" cy="11492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1231AD-5F3D-ACF4-AF74-A70DE643F500}"/>
              </a:ext>
            </a:extLst>
          </p:cNvPr>
          <p:cNvSpPr/>
          <p:nvPr/>
        </p:nvSpPr>
        <p:spPr>
          <a:xfrm>
            <a:off x="3547987" y="0"/>
            <a:ext cx="8574490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Enrollment and</a:t>
            </a:r>
          </a:p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Demographics Data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453D420-28D6-F36D-67B8-2E327E3FF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357046"/>
              </p:ext>
            </p:extLst>
          </p:nvPr>
        </p:nvGraphicFramePr>
        <p:xfrm>
          <a:off x="3601037" y="1303758"/>
          <a:ext cx="8382139" cy="2743901"/>
        </p:xfrm>
        <a:graphic>
          <a:graphicData uri="http://schemas.openxmlformats.org/drawingml/2006/table">
            <a:tbl>
              <a:tblPr/>
              <a:tblGrid>
                <a:gridCol w="846839">
                  <a:extLst>
                    <a:ext uri="{9D8B030D-6E8A-4147-A177-3AD203B41FA5}">
                      <a16:colId xmlns:a16="http://schemas.microsoft.com/office/drawing/2014/main" val="3991640841"/>
                    </a:ext>
                  </a:extLst>
                </a:gridCol>
                <a:gridCol w="846839">
                  <a:extLst>
                    <a:ext uri="{9D8B030D-6E8A-4147-A177-3AD203B41FA5}">
                      <a16:colId xmlns:a16="http://schemas.microsoft.com/office/drawing/2014/main" val="24646854"/>
                    </a:ext>
                  </a:extLst>
                </a:gridCol>
                <a:gridCol w="846839">
                  <a:extLst>
                    <a:ext uri="{9D8B030D-6E8A-4147-A177-3AD203B41FA5}">
                      <a16:colId xmlns:a16="http://schemas.microsoft.com/office/drawing/2014/main" val="3273782959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869939314"/>
                    </a:ext>
                  </a:extLst>
                </a:gridCol>
                <a:gridCol w="859397">
                  <a:extLst>
                    <a:ext uri="{9D8B030D-6E8A-4147-A177-3AD203B41FA5}">
                      <a16:colId xmlns:a16="http://schemas.microsoft.com/office/drawing/2014/main" val="3140152695"/>
                    </a:ext>
                  </a:extLst>
                </a:gridCol>
                <a:gridCol w="912842">
                  <a:extLst>
                    <a:ext uri="{9D8B030D-6E8A-4147-A177-3AD203B41FA5}">
                      <a16:colId xmlns:a16="http://schemas.microsoft.com/office/drawing/2014/main" val="1177010583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3873127261"/>
                    </a:ext>
                  </a:extLst>
                </a:gridCol>
                <a:gridCol w="944269">
                  <a:extLst>
                    <a:ext uri="{9D8B030D-6E8A-4147-A177-3AD203B41FA5}">
                      <a16:colId xmlns:a16="http://schemas.microsoft.com/office/drawing/2014/main" val="2876523292"/>
                    </a:ext>
                  </a:extLst>
                </a:gridCol>
                <a:gridCol w="801279">
                  <a:extLst>
                    <a:ext uri="{9D8B030D-6E8A-4147-A177-3AD203B41FA5}">
                      <a16:colId xmlns:a16="http://schemas.microsoft.com/office/drawing/2014/main" val="3125483337"/>
                    </a:ext>
                  </a:extLst>
                </a:gridCol>
                <a:gridCol w="794969">
                  <a:extLst>
                    <a:ext uri="{9D8B030D-6E8A-4147-A177-3AD203B41FA5}">
                      <a16:colId xmlns:a16="http://schemas.microsoft.com/office/drawing/2014/main" val="1863316292"/>
                    </a:ext>
                  </a:extLst>
                </a:gridCol>
              </a:tblGrid>
              <a:tr h="875479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Grade Level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in 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Grade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auto">
                        <a:lnSpc>
                          <a:spcPts val="2175"/>
                        </a:lnSpc>
                      </a:pPr>
                      <a:endParaRPr lang="en-US" sz="1800" b="1" i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Asian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Black/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Afr.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Amer.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Hispanic</a:t>
                      </a: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or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Latino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Amer. Indian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Multiple</a:t>
                      </a: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Races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White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Unclassified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11516"/>
                  </a:ext>
                </a:extLst>
              </a:tr>
              <a:tr h="34510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163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205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901546"/>
                  </a:ext>
                </a:extLst>
              </a:tr>
              <a:tr h="34510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153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192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027530"/>
                  </a:ext>
                </a:extLst>
              </a:tr>
              <a:tr h="34510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373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178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175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139772"/>
                  </a:ext>
                </a:extLst>
              </a:tr>
              <a:tr h="34510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147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126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030170"/>
                  </a:ext>
                </a:extLst>
              </a:tr>
              <a:tr h="34510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1414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641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698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40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157624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14694E30-F167-8B9E-CDDE-A00237348DA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37099" y="859599"/>
            <a:ext cx="108395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4339177-0BC4-ED43-073D-025ADC33F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03342"/>
              </p:ext>
            </p:extLst>
          </p:nvPr>
        </p:nvGraphicFramePr>
        <p:xfrm>
          <a:off x="3866608" y="4333938"/>
          <a:ext cx="8105775" cy="2181606"/>
        </p:xfrm>
        <a:graphic>
          <a:graphicData uri="http://schemas.openxmlformats.org/drawingml/2006/table">
            <a:tbl>
              <a:tblPr/>
              <a:tblGrid>
                <a:gridCol w="2695575">
                  <a:extLst>
                    <a:ext uri="{9D8B030D-6E8A-4147-A177-3AD203B41FA5}">
                      <a16:colId xmlns:a16="http://schemas.microsoft.com/office/drawing/2014/main" val="2659687393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3808593612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1261073594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Grade Level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Special Ed.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ELL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11542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738518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18916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16960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257768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 (11%)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 (47.41%)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351355"/>
                  </a:ext>
                </a:extLst>
              </a:tr>
            </a:tbl>
          </a:graphicData>
        </a:graphic>
      </p:graphicFrame>
      <p:sp>
        <p:nvSpPr>
          <p:cNvPr id="13" name="Rectangle 2">
            <a:extLst>
              <a:ext uri="{FF2B5EF4-FFF2-40B4-BE49-F238E27FC236}">
                <a16:creationId xmlns:a16="http://schemas.microsoft.com/office/drawing/2014/main" id="{5B1B3AC0-BF53-5B49-EE4F-7BB9DD437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6609" y="43333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9FAE89-000D-FFB7-B29C-A25710AC2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49" y="1727548"/>
            <a:ext cx="2108387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Current Enrollment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1414</a:t>
            </a:r>
            <a:r>
              <a:rPr lang="en-US" sz="15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endParaRPr lang="en-US" sz="1500" b="1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endParaRPr lang="en-US" sz="1500" b="1" u="sng" dirty="0"/>
          </a:p>
          <a:p>
            <a:endParaRPr lang="en-US" sz="1500" b="1" u="sng" dirty="0"/>
          </a:p>
          <a:p>
            <a:r>
              <a:rPr lang="en-US" sz="1500" b="1" dirty="0"/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93552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ollage of a child&#10;&#10;Description automatically generated">
            <a:extLst>
              <a:ext uri="{FF2B5EF4-FFF2-40B4-BE49-F238E27FC236}">
                <a16:creationId xmlns:a16="http://schemas.microsoft.com/office/drawing/2014/main" id="{AAD99E0F-7C2A-A4F0-DD21-0E88757A4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" y="1419"/>
            <a:ext cx="3424183" cy="686299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67849-55A0-C6BA-FA0C-8B2A6C61D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6" y="958"/>
            <a:ext cx="3430311" cy="6851290"/>
          </a:xfrm>
          <a:prstGeom prst="rect">
            <a:avLst/>
          </a:prstGeom>
        </p:spPr>
      </p:pic>
      <p:pic>
        <p:nvPicPr>
          <p:cNvPr id="5" name="Picture 4" descr="A blue and grey logo&#10;&#10;Description automatically generated">
            <a:extLst>
              <a:ext uri="{FF2B5EF4-FFF2-40B4-BE49-F238E27FC236}">
                <a16:creationId xmlns:a16="http://schemas.microsoft.com/office/drawing/2014/main" id="{E98A814A-0A18-9361-8129-2B04F46E2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24" b="89975" l="5436" r="93276">
                        <a14:foregroundMark x1="8870" y1="72932" x2="8870" y2="72932"/>
                        <a14:foregroundMark x1="13162" y1="57393" x2="13162" y2="57393"/>
                        <a14:foregroundMark x1="5722" y1="58396" x2="5722" y2="58396"/>
                        <a14:foregroundMark x1="5579" y1="22807" x2="5579" y2="22807"/>
                        <a14:foregroundMark x1="21602" y1="40100" x2="21602" y2="40100"/>
                        <a14:foregroundMark x1="44921" y1="38346" x2="44921" y2="38346"/>
                        <a14:foregroundMark x1="61230" y1="40602" x2="61230" y2="40602"/>
                        <a14:foregroundMark x1="70959" y1="41604" x2="70959" y2="41604"/>
                        <a14:foregroundMark x1="83977" y1="44612" x2="83977" y2="44612"/>
                        <a14:foregroundMark x1="89127" y1="77945" x2="89127" y2="77945"/>
                        <a14:foregroundMark x1="90558" y1="71930" x2="90558" y2="71930"/>
                        <a14:foregroundMark x1="33047" y1="57895" x2="33047" y2="57895"/>
                        <a14:foregroundMark x1="30329" y1="58145" x2="30329" y2="58145"/>
                        <a14:foregroundMark x1="6438" y1="67669" x2="6438" y2="67669"/>
                        <a14:foregroundMark x1="81259" y1="18296" x2="81259" y2="18296"/>
                        <a14:foregroundMark x1="90415" y1="20551" x2="90415" y2="20551"/>
                        <a14:foregroundMark x1="93276" y1="68672" x2="93276" y2="68672"/>
                        <a14:foregroundMark x1="49928" y1="60652" x2="49928" y2="60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094" y="3858476"/>
            <a:ext cx="2013365" cy="11492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E6435A-1829-B590-0B42-2EB08096514C}"/>
              </a:ext>
            </a:extLst>
          </p:cNvPr>
          <p:cNvSpPr/>
          <p:nvPr/>
        </p:nvSpPr>
        <p:spPr>
          <a:xfrm>
            <a:off x="3480037" y="103695"/>
            <a:ext cx="8574490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C.O.M.E. to Win/Attendance Data</a:t>
            </a:r>
          </a:p>
        </p:txBody>
      </p:sp>
      <p:pic>
        <p:nvPicPr>
          <p:cNvPr id="10" name="Picture 9" descr="A colorful hands in different colors&#10;&#10;Description automatically generated">
            <a:extLst>
              <a:ext uri="{FF2B5EF4-FFF2-40B4-BE49-F238E27FC236}">
                <a16:creationId xmlns:a16="http://schemas.microsoft.com/office/drawing/2014/main" id="{1E57AF18-9498-F423-F360-E04411C6E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85" y="1788834"/>
            <a:ext cx="3073384" cy="1379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graph with numbers and a green line&#10;&#10;Description automatically generated">
            <a:extLst>
              <a:ext uri="{FF2B5EF4-FFF2-40B4-BE49-F238E27FC236}">
                <a16:creationId xmlns:a16="http://schemas.microsoft.com/office/drawing/2014/main" id="{12F24905-5CB3-4D1D-9E0E-FB172FBC3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8963" y="850599"/>
            <a:ext cx="2057687" cy="1905266"/>
          </a:xfrm>
          <a:prstGeom prst="rect">
            <a:avLst/>
          </a:prstGeom>
        </p:spPr>
      </p:pic>
      <p:pic>
        <p:nvPicPr>
          <p:cNvPr id="14" name="Picture 13" descr="A graph on a white background&#10;&#10;Description automatically generated">
            <a:extLst>
              <a:ext uri="{FF2B5EF4-FFF2-40B4-BE49-F238E27FC236}">
                <a16:creationId xmlns:a16="http://schemas.microsoft.com/office/drawing/2014/main" id="{9DC4EEAA-ED34-3BF0-43C0-4557D56D28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5480" y="822020"/>
            <a:ext cx="2048161" cy="1962424"/>
          </a:xfrm>
          <a:prstGeom prst="rect">
            <a:avLst/>
          </a:prstGeom>
        </p:spPr>
      </p:pic>
      <p:pic>
        <p:nvPicPr>
          <p:cNvPr id="16" name="Picture 15" descr="A graph on a white background&#10;&#10;Description automatically generated">
            <a:extLst>
              <a:ext uri="{FF2B5EF4-FFF2-40B4-BE49-F238E27FC236}">
                <a16:creationId xmlns:a16="http://schemas.microsoft.com/office/drawing/2014/main" id="{CCBC3C86-E33B-9500-B133-8A17EB1314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7787" y="822020"/>
            <a:ext cx="2076740" cy="1914792"/>
          </a:xfrm>
          <a:prstGeom prst="rect">
            <a:avLst/>
          </a:prstGeom>
        </p:spPr>
      </p:pic>
      <p:pic>
        <p:nvPicPr>
          <p:cNvPr id="18" name="Picture 17" descr="A screenshot of a graph&#10;&#10;Description automatically generated">
            <a:extLst>
              <a:ext uri="{FF2B5EF4-FFF2-40B4-BE49-F238E27FC236}">
                <a16:creationId xmlns:a16="http://schemas.microsoft.com/office/drawing/2014/main" id="{58FDCB45-AEBD-5F7A-768E-32B9F1B48F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6990" y="2819971"/>
            <a:ext cx="6540555" cy="30596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DAE774-E653-4FB6-73F6-4B0F3B59D2B8}"/>
              </a:ext>
            </a:extLst>
          </p:cNvPr>
          <p:cNvSpPr txBox="1"/>
          <p:nvPr/>
        </p:nvSpPr>
        <p:spPr>
          <a:xfrm>
            <a:off x="3749638" y="5855738"/>
            <a:ext cx="4002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</a:rPr>
              <a:t>7648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u="sng" dirty="0">
                <a:solidFill>
                  <a:srgbClr val="0070C0"/>
                </a:solidFill>
                <a:latin typeface="Arial Black" panose="020B0A04020102020204" pitchFamily="34" charset="0"/>
              </a:rPr>
              <a:t>UNEXCUSED</a:t>
            </a:r>
            <a:r>
              <a:rPr lang="en-US" sz="2400" dirty="0">
                <a:latin typeface="Arial Black" panose="020B0A04020102020204" pitchFamily="34" charset="0"/>
              </a:rPr>
              <a:t> absences to date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FFF4C6-2438-BF23-32F2-674CFD34128D}"/>
              </a:ext>
            </a:extLst>
          </p:cNvPr>
          <p:cNvSpPr txBox="1"/>
          <p:nvPr/>
        </p:nvSpPr>
        <p:spPr>
          <a:xfrm>
            <a:off x="8109560" y="5908165"/>
            <a:ext cx="326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</a:rPr>
              <a:t>7339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u="sng" dirty="0">
                <a:solidFill>
                  <a:srgbClr val="0070C0"/>
                </a:solidFill>
                <a:latin typeface="Arial Black" panose="020B0A04020102020204" pitchFamily="34" charset="0"/>
              </a:rPr>
              <a:t>TARDIES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2400" dirty="0">
                <a:latin typeface="Arial Black" panose="020B0A04020102020204" pitchFamily="34" charset="0"/>
              </a:rPr>
              <a:t>to date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DAB1B99-C55F-0A61-2024-F93103069DE8}"/>
              </a:ext>
            </a:extLst>
          </p:cNvPr>
          <p:cNvSpPr/>
          <p:nvPr/>
        </p:nvSpPr>
        <p:spPr>
          <a:xfrm>
            <a:off x="7400041" y="3168442"/>
            <a:ext cx="537328" cy="4797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logo for a sports team&#10;&#10;Description automatically generated">
            <a:extLst>
              <a:ext uri="{FF2B5EF4-FFF2-40B4-BE49-F238E27FC236}">
                <a16:creationId xmlns:a16="http://schemas.microsoft.com/office/drawing/2014/main" id="{2F81D166-A877-289E-28AD-D3A9FDD938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600" y1="54887" x2="21600" y2="54887"/>
                        <a14:foregroundMark x1="28800" y1="56391" x2="28800" y2="56391"/>
                        <a14:foregroundMark x1="36000" y1="57143" x2="36000" y2="57143"/>
                        <a14:foregroundMark x1="44000" y1="55639" x2="44000" y2="55639"/>
                        <a14:foregroundMark x1="53600" y1="56391" x2="53600" y2="56391"/>
                        <a14:foregroundMark x1="60000" y1="55639" x2="60000" y2="55639"/>
                        <a14:foregroundMark x1="64000" y1="56391" x2="64000" y2="56391"/>
                        <a14:foregroundMark x1="72000" y1="55639" x2="72000" y2="55639"/>
                        <a14:foregroundMark x1="81600" y1="59398" x2="81600" y2="59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58369">
            <a:off x="3715561" y="680740"/>
            <a:ext cx="1062395" cy="1130388"/>
          </a:xfrm>
          <a:prstGeom prst="rect">
            <a:avLst/>
          </a:prstGeom>
        </p:spPr>
      </p:pic>
      <p:pic>
        <p:nvPicPr>
          <p:cNvPr id="25" name="Picture 24" descr="A trophy with colorful stars&#10;&#10;Description automatically generated">
            <a:extLst>
              <a:ext uri="{FF2B5EF4-FFF2-40B4-BE49-F238E27FC236}">
                <a16:creationId xmlns:a16="http://schemas.microsoft.com/office/drawing/2014/main" id="{73143A35-3C2F-0F28-3A8F-6726B5CBBD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82" b="95968" l="2827" r="93993">
                        <a14:foregroundMark x1="8127" y1="28495" x2="8127" y2="28495"/>
                        <a14:foregroundMark x1="3180" y1="20430" x2="3180" y2="20430"/>
                        <a14:foregroundMark x1="22615" y1="8871" x2="22615" y2="8871"/>
                        <a14:foregroundMark x1="50883" y1="6989" x2="50883" y2="6989"/>
                        <a14:foregroundMark x1="47703" y1="1882" x2="47703" y2="1882"/>
                        <a14:foregroundMark x1="87986" y1="18280" x2="87986" y2="18280"/>
                        <a14:foregroundMark x1="92580" y1="25538" x2="92580" y2="25538"/>
                        <a14:foregroundMark x1="93993" y1="32527" x2="93993" y2="32527"/>
                        <a14:foregroundMark x1="92580" y1="28226" x2="92580" y2="28226"/>
                        <a14:foregroundMark x1="50883" y1="73925" x2="50883" y2="73925"/>
                        <a14:foregroundMark x1="43110" y1="73925" x2="43110" y2="73925"/>
                        <a14:foregroundMark x1="45230" y1="73925" x2="45230" y2="73925"/>
                        <a14:foregroundMark x1="56537" y1="72581" x2="56537" y2="72581"/>
                        <a14:foregroundMark x1="62898" y1="70699" x2="62898" y2="70699"/>
                        <a14:foregroundMark x1="20141" y1="50538" x2="20141" y2="50538"/>
                        <a14:foregroundMark x1="10247" y1="15054" x2="10247" y2="15054"/>
                        <a14:foregroundMark x1="18021" y1="21774" x2="18021" y2="21774"/>
                        <a14:foregroundMark x1="15901" y1="19086" x2="15901" y2="19086"/>
                        <a14:foregroundMark x1="15901" y1="21505" x2="15901" y2="21505"/>
                        <a14:foregroundMark x1="18375" y1="23656" x2="18375" y2="23656"/>
                        <a14:foregroundMark x1="20848" y1="19355" x2="20848" y2="19355"/>
                        <a14:foregroundMark x1="21908" y1="17473" x2="21908" y2="17473"/>
                        <a14:foregroundMark x1="23322" y1="21237" x2="23322" y2="21237"/>
                        <a14:foregroundMark x1="25088" y1="23656" x2="25088" y2="23656"/>
                        <a14:foregroundMark x1="27208" y1="18280" x2="27208" y2="18280"/>
                        <a14:foregroundMark x1="33922" y1="20161" x2="33922" y2="20161"/>
                        <a14:foregroundMark x1="32509" y1="19355" x2="32509" y2="19355"/>
                        <a14:foregroundMark x1="39929" y1="19892" x2="39929" y2="19892"/>
                        <a14:foregroundMark x1="42756" y1="21237" x2="42756" y2="21237"/>
                        <a14:foregroundMark x1="42756" y1="20430" x2="42756" y2="20430"/>
                        <a14:foregroundMark x1="41343" y1="19086" x2="41343" y2="19086"/>
                        <a14:foregroundMark x1="39223" y1="18011" x2="39223" y2="18011"/>
                        <a14:foregroundMark x1="38516" y1="21774" x2="38516" y2="21774"/>
                        <a14:foregroundMark x1="45936" y1="22312" x2="45936" y2="22312"/>
                        <a14:foregroundMark x1="51590" y1="19892" x2="51590" y2="19892"/>
                        <a14:foregroundMark x1="53004" y1="18817" x2="53004" y2="18817"/>
                        <a14:foregroundMark x1="55477" y1="20699" x2="55477" y2="20699"/>
                        <a14:foregroundMark x1="59011" y1="22581" x2="59011" y2="22581"/>
                        <a14:foregroundMark x1="65371" y1="19892" x2="65371" y2="19892"/>
                        <a14:foregroundMark x1="67845" y1="21237" x2="67845" y2="21237"/>
                        <a14:foregroundMark x1="66078" y1="21237" x2="66078" y2="21237"/>
                        <a14:foregroundMark x1="66431" y1="23656" x2="66431" y2="23656"/>
                        <a14:foregroundMark x1="69611" y1="24194" x2="69611" y2="24194"/>
                        <a14:foregroundMark x1="75265" y1="21774" x2="75265" y2="21774"/>
                        <a14:foregroundMark x1="76325" y1="21237" x2="76325" y2="21237"/>
                        <a14:foregroundMark x1="79152" y1="21774" x2="79152" y2="21774"/>
                        <a14:foregroundMark x1="78799" y1="20699" x2="78799" y2="20699"/>
                        <a14:foregroundMark x1="76325" y1="18548" x2="76325" y2="18548"/>
                        <a14:foregroundMark x1="79859" y1="17473" x2="79859" y2="17473"/>
                        <a14:foregroundMark x1="82686" y1="18817" x2="82686" y2="18817"/>
                        <a14:foregroundMark x1="45230" y1="73118" x2="45230" y2="73118"/>
                        <a14:foregroundMark x1="47350" y1="93280" x2="47350" y2="93280"/>
                        <a14:foregroundMark x1="51237" y1="95968" x2="51237" y2="95968"/>
                        <a14:foregroundMark x1="56890" y1="87097" x2="56890" y2="87097"/>
                        <a14:foregroundMark x1="56184" y1="83602" x2="56184" y2="83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2291" y="695648"/>
            <a:ext cx="786414" cy="1033732"/>
          </a:xfrm>
          <a:prstGeom prst="rect">
            <a:avLst/>
          </a:prstGeom>
        </p:spPr>
      </p:pic>
      <p:pic>
        <p:nvPicPr>
          <p:cNvPr id="27" name="Picture 26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576032CF-5941-1884-B0E6-CD057FEFDB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41968" y="822020"/>
            <a:ext cx="780738" cy="5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83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2FEC7173-5B1E-66CE-8B7E-B2B71403A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21" y="5164664"/>
            <a:ext cx="12210585" cy="169333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6DBFE4-3744-8892-5223-F05923A3F035}"/>
              </a:ext>
            </a:extLst>
          </p:cNvPr>
          <p:cNvSpPr/>
          <p:nvPr/>
        </p:nvSpPr>
        <p:spPr>
          <a:xfrm>
            <a:off x="2014954" y="84841"/>
            <a:ext cx="857449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TVAAS</a:t>
            </a:r>
          </a:p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(Tennessee Value-Added Assessment System)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4A86BC84-E0F4-2D0D-B24C-1FC24009E56D}"/>
              </a:ext>
            </a:extLst>
          </p:cNvPr>
          <p:cNvSpPr/>
          <p:nvPr/>
        </p:nvSpPr>
        <p:spPr>
          <a:xfrm>
            <a:off x="433632" y="202676"/>
            <a:ext cx="226244" cy="235670"/>
          </a:xfrm>
          <a:prstGeom prst="star5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E8DA705-1DF0-99DE-FFA0-972689542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123606"/>
              </p:ext>
            </p:extLst>
          </p:nvPr>
        </p:nvGraphicFramePr>
        <p:xfrm>
          <a:off x="1428390" y="1100504"/>
          <a:ext cx="9747617" cy="4584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947">
                  <a:extLst>
                    <a:ext uri="{9D8B030D-6E8A-4147-A177-3AD203B41FA5}">
                      <a16:colId xmlns:a16="http://schemas.microsoft.com/office/drawing/2014/main" val="2781200582"/>
                    </a:ext>
                  </a:extLst>
                </a:gridCol>
                <a:gridCol w="1630534">
                  <a:extLst>
                    <a:ext uri="{9D8B030D-6E8A-4147-A177-3AD203B41FA5}">
                      <a16:colId xmlns:a16="http://schemas.microsoft.com/office/drawing/2014/main" val="3164933379"/>
                    </a:ext>
                  </a:extLst>
                </a:gridCol>
                <a:gridCol w="1630534">
                  <a:extLst>
                    <a:ext uri="{9D8B030D-6E8A-4147-A177-3AD203B41FA5}">
                      <a16:colId xmlns:a16="http://schemas.microsoft.com/office/drawing/2014/main" val="3917871624"/>
                    </a:ext>
                  </a:extLst>
                </a:gridCol>
                <a:gridCol w="1630534">
                  <a:extLst>
                    <a:ext uri="{9D8B030D-6E8A-4147-A177-3AD203B41FA5}">
                      <a16:colId xmlns:a16="http://schemas.microsoft.com/office/drawing/2014/main" val="2483721369"/>
                    </a:ext>
                  </a:extLst>
                </a:gridCol>
                <a:gridCol w="1630534">
                  <a:extLst>
                    <a:ext uri="{9D8B030D-6E8A-4147-A177-3AD203B41FA5}">
                      <a16:colId xmlns:a16="http://schemas.microsoft.com/office/drawing/2014/main" val="3672799098"/>
                    </a:ext>
                  </a:extLst>
                </a:gridCol>
                <a:gridCol w="1630534">
                  <a:extLst>
                    <a:ext uri="{9D8B030D-6E8A-4147-A177-3AD203B41FA5}">
                      <a16:colId xmlns:a16="http://schemas.microsoft.com/office/drawing/2014/main" val="1500802463"/>
                    </a:ext>
                  </a:extLst>
                </a:gridCol>
              </a:tblGrid>
              <a:tr h="7575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2019-COVID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2021-</a:t>
                      </a:r>
                    </a:p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COVID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 Black" panose="020B0A04020102020204" pitchFamily="34" charset="0"/>
                        </a:rPr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253654"/>
                  </a:ext>
                </a:extLst>
              </a:tr>
              <a:tr h="4208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English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382592"/>
                  </a:ext>
                </a:extLst>
              </a:tr>
              <a:tr h="4208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English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160337"/>
                  </a:ext>
                </a:extLst>
              </a:tr>
              <a:tr h="4208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Algebra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176547"/>
                  </a:ext>
                </a:extLst>
              </a:tr>
              <a:tr h="4208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Algebra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609120"/>
                  </a:ext>
                </a:extLst>
              </a:tr>
              <a:tr h="4208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Geometry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057281"/>
                  </a:ext>
                </a:extLst>
              </a:tr>
              <a:tr h="4208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052175"/>
                  </a:ext>
                </a:extLst>
              </a:tr>
              <a:tr h="10185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U.S. </a:t>
                      </a:r>
                    </a:p>
                    <a:p>
                      <a:pPr algn="ctr"/>
                      <a:r>
                        <a:rPr lang="en-US" sz="2400" dirty="0"/>
                        <a:t>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Not</a:t>
                      </a:r>
                    </a:p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offered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Not</a:t>
                      </a:r>
                    </a:p>
                    <a:p>
                      <a:pPr algn="ctr"/>
                      <a:r>
                        <a:rPr lang="en-US" sz="1800" dirty="0">
                          <a:latin typeface="Arial Black" panose="020B0A04020102020204" pitchFamily="34" charset="0"/>
                        </a:rPr>
                        <a:t>offered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956564"/>
                  </a:ext>
                </a:extLst>
              </a:tr>
            </a:tbl>
          </a:graphicData>
        </a:graphic>
      </p:graphicFrame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3B1DBE40-7806-74C0-30A1-9DA73BBE24C0}"/>
              </a:ext>
            </a:extLst>
          </p:cNvPr>
          <p:cNvSpPr/>
          <p:nvPr/>
        </p:nvSpPr>
        <p:spPr>
          <a:xfrm>
            <a:off x="10589444" y="2172878"/>
            <a:ext cx="226244" cy="235670"/>
          </a:xfrm>
          <a:prstGeom prst="star5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97230110-D2A8-34EB-C680-164EC7C4F099}"/>
              </a:ext>
            </a:extLst>
          </p:cNvPr>
          <p:cNvSpPr/>
          <p:nvPr/>
        </p:nvSpPr>
        <p:spPr>
          <a:xfrm>
            <a:off x="10589444" y="2682261"/>
            <a:ext cx="226244" cy="235670"/>
          </a:xfrm>
          <a:prstGeom prst="star5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6DC07C5-E8D1-0A22-0C83-58C4A7CA66D6}"/>
              </a:ext>
            </a:extLst>
          </p:cNvPr>
          <p:cNvSpPr/>
          <p:nvPr/>
        </p:nvSpPr>
        <p:spPr>
          <a:xfrm>
            <a:off x="10476322" y="4110086"/>
            <a:ext cx="226244" cy="235670"/>
          </a:xfrm>
          <a:prstGeom prst="star5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6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324CE361E0D347A2437BBFC7B4E12C" ma:contentTypeVersion="20" ma:contentTypeDescription="Create a new document." ma:contentTypeScope="" ma:versionID="fe1c895b70926ad6ace9cf877ef5bbc2">
  <xsd:schema xmlns:xsd="http://www.w3.org/2001/XMLSchema" xmlns:xs="http://www.w3.org/2001/XMLSchema" xmlns:p="http://schemas.microsoft.com/office/2006/metadata/properties" xmlns:ns1="http://schemas.microsoft.com/sharepoint/v3" xmlns:ns3="de477274-acb4-47df-b64a-dd084998da40" xmlns:ns4="d0b5d9e5-4f58-4d3b-8337-90566abd4f9d" targetNamespace="http://schemas.microsoft.com/office/2006/metadata/properties" ma:root="true" ma:fieldsID="beb9b4f127836cec7724a4865b206f37" ns1:_="" ns3:_="" ns4:_="">
    <xsd:import namespace="http://schemas.microsoft.com/sharepoint/v3"/>
    <xsd:import namespace="de477274-acb4-47df-b64a-dd084998da40"/>
    <xsd:import namespace="d0b5d9e5-4f58-4d3b-8337-90566abd4f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3:MediaServiceAutoTags" minOccurs="0"/>
                <xsd:element ref="ns3:MediaServiceOCR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477274-acb4-47df-b64a-dd084998d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5" nillable="true" ma:displayName="_activity" ma:hidden="true" ma:internalName="_activity">
      <xsd:simpleType>
        <xsd:restriction base="dms:Note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7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b5d9e5-4f58-4d3b-8337-90566abd4f9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de477274-acb4-47df-b64a-dd084998da40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F69A41B-66BC-4E66-A63A-EFC3B34E7B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e477274-acb4-47df-b64a-dd084998da40"/>
    <ds:schemaRef ds:uri="d0b5d9e5-4f58-4d3b-8337-90566abd4f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0F08EA-6447-4EDF-BC93-CED71828A1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336E27-BDEF-415F-865D-51736C46DB90}">
  <ds:schemaRefs>
    <ds:schemaRef ds:uri="http://purl.org/dc/dcmitype/"/>
    <ds:schemaRef ds:uri="http://schemas.microsoft.com/sharepoint/v3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d0b5d9e5-4f58-4d3b-8337-90566abd4f9d"/>
    <ds:schemaRef ds:uri="de477274-acb4-47df-b64a-dd084998da4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7436</TotalTime>
  <Words>598</Words>
  <Application>Microsoft Office PowerPoint</Application>
  <PresentationFormat>Widescreen</PresentationFormat>
  <Paragraphs>258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Wednesday, January 29</vt:lpstr>
      <vt:lpstr>   STATE OF THE SCHOOLS Overton HS Agenda</vt:lpstr>
      <vt:lpstr>TSIP Goals for 2024-2025</vt:lpstr>
      <vt:lpstr>TSIP Goals for 2024-2025</vt:lpstr>
      <vt:lpstr>TSIP Goals for 2024-2025</vt:lpstr>
      <vt:lpstr>PowerPoint Presentation</vt:lpstr>
      <vt:lpstr>PowerPoint Presentation</vt:lpstr>
      <vt:lpstr>PowerPoint Presentation</vt:lpstr>
      <vt:lpstr>PowerPoint Presentation</vt:lpstr>
      <vt:lpstr>2023-2024 AMO Goals</vt:lpstr>
      <vt:lpstr>College &amp; Career Readiness</vt:lpstr>
      <vt:lpstr>Ready Graduate</vt:lpstr>
      <vt:lpstr>Graduation Rate</vt:lpstr>
      <vt:lpstr>ACT </vt:lpstr>
      <vt:lpstr>Focus for the Spring 2025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ERIN Y LUSTER</dc:creator>
  <cp:lastModifiedBy>STEPHANI F FLOYD</cp:lastModifiedBy>
  <cp:revision>7</cp:revision>
  <cp:lastPrinted>2025-01-06T20:01:11Z</cp:lastPrinted>
  <dcterms:created xsi:type="dcterms:W3CDTF">2024-09-24T02:59:47Z</dcterms:created>
  <dcterms:modified xsi:type="dcterms:W3CDTF">2025-01-23T13:26:25Z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0x01010033324CE361E0D347A2437BBFC7B4E12C</vt:lpwstr>
  </property>
</Properties>
</file>